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881" r:id="rId2"/>
    <p:sldId id="874" r:id="rId3"/>
    <p:sldId id="877" r:id="rId4"/>
    <p:sldId id="878" r:id="rId5"/>
    <p:sldId id="879" r:id="rId6"/>
    <p:sldId id="880" r:id="rId7"/>
    <p:sldId id="883" r:id="rId8"/>
    <p:sldId id="882" r:id="rId9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4" autoAdjust="0"/>
    <p:restoredTop sz="94660"/>
  </p:normalViewPr>
  <p:slideViewPr>
    <p:cSldViewPr>
      <p:cViewPr varScale="1">
        <p:scale>
          <a:sx n="81" d="100"/>
          <a:sy n="81" d="100"/>
        </p:scale>
        <p:origin x="152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2C478-B002-4298-B758-0B0402052BCC}" type="datetimeFigureOut">
              <a:rPr lang="sl-SI" smtClean="0"/>
              <a:t>27.3.2024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E31C8-D905-4493-9A4F-D6DF644FB22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73826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02C6-50AF-4633-8641-5210DE2E122F}" type="datetime1">
              <a:rPr lang="sl-SI" smtClean="0"/>
              <a:t>27.3.2024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Vir: ZZZS</a:t>
            </a: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8196-6C13-4F2C-84D0-4D0F3ACCD2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09955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BC38C-B9EF-4F18-80D0-78673E1DBA6F}" type="datetime1">
              <a:rPr lang="sl-SI" smtClean="0"/>
              <a:t>27.3.2024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Vir: ZZZS</a:t>
            </a: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8196-6C13-4F2C-84D0-4D0F3ACCD2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53197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564B-81BC-40FA-84FA-01CAF395A37D}" type="datetime1">
              <a:rPr lang="sl-SI" smtClean="0"/>
              <a:t>27.3.2024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Vir: ZZZS</a:t>
            </a: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8196-6C13-4F2C-84D0-4D0F3ACCD2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2206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C8463-014C-4215-8A06-B9EC62E4F8C8}" type="datetime1">
              <a:rPr lang="sl-SI" smtClean="0"/>
              <a:t>27.3.2024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Vir: ZZZS</a:t>
            </a: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8196-6C13-4F2C-84D0-4D0F3ACCD2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1594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9A18-EF0A-4723-A814-E16D4E277385}" type="datetime1">
              <a:rPr lang="sl-SI" smtClean="0"/>
              <a:t>27.3.2024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Vir: ZZZS</a:t>
            </a: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8196-6C13-4F2C-84D0-4D0F3ACCD2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50120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B5019-EFAF-4659-961B-60420DC1E28D}" type="datetime1">
              <a:rPr lang="sl-SI" smtClean="0"/>
              <a:t>27.3.2024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Vir: ZZZS</a:t>
            </a: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8196-6C13-4F2C-84D0-4D0F3ACCD2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4448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0B4A4-358F-480D-8253-BB02E272EFE8}" type="datetime1">
              <a:rPr lang="sl-SI" smtClean="0"/>
              <a:t>27.3.2024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Vir: ZZZS</a:t>
            </a:r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8196-6C13-4F2C-84D0-4D0F3ACCD2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68092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89D6-BE63-4D65-9162-B59564E613E2}" type="datetime1">
              <a:rPr lang="sl-SI" smtClean="0"/>
              <a:t>27.3.2024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Vir: ZZZS</a:t>
            </a: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8196-6C13-4F2C-84D0-4D0F3ACCD2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0837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F645-AD32-4EC2-ABD1-73419A4FE5CB}" type="datetime1">
              <a:rPr lang="sl-SI" smtClean="0"/>
              <a:t>27.3.2024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Vir: ZZZS</a:t>
            </a: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8196-6C13-4F2C-84D0-4D0F3ACCD2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38426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5D66-E953-4B37-9A46-8D21836A839A}" type="datetime1">
              <a:rPr lang="sl-SI" smtClean="0"/>
              <a:t>27.3.2024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Vir: ZZZS</a:t>
            </a: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8196-6C13-4F2C-84D0-4D0F3ACCD2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02853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FA6DD-D550-4DDF-ABFE-3FE8F6EC2216}" type="datetime1">
              <a:rPr lang="sl-SI" smtClean="0"/>
              <a:t>27.3.2024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Vir: ZZZS</a:t>
            </a: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8196-6C13-4F2C-84D0-4D0F3ACCD2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27303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9EFE7-8902-405E-BDAC-2A865987A664}" type="datetime1">
              <a:rPr lang="sl-SI" smtClean="0"/>
              <a:t>27.3.2024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l-SI"/>
              <a:t>Vir: ZZZS</a:t>
            </a: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88196-6C13-4F2C-84D0-4D0F3ACCD2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86731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pisrs.si/Pis.web/pregledPredpisa?id=ZAKO5861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DDCCF44-5EB7-3B98-468A-81DF264BEE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>
                <a:solidFill>
                  <a:srgbClr val="C00000"/>
                </a:solidFill>
              </a:rPr>
              <a:t>Določitev zgornjega limita </a:t>
            </a:r>
            <a:br>
              <a:rPr lang="sl-SI" dirty="0">
                <a:solidFill>
                  <a:srgbClr val="C00000"/>
                </a:solidFill>
              </a:rPr>
            </a:br>
            <a:r>
              <a:rPr lang="sl-SI" dirty="0">
                <a:solidFill>
                  <a:srgbClr val="C00000"/>
                </a:solidFill>
              </a:rPr>
              <a:t>- urne osnove za delo -</a:t>
            </a:r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1767F9A5-476C-783A-97E7-214B19619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Vir: ZZZS</a:t>
            </a:r>
          </a:p>
        </p:txBody>
      </p:sp>
    </p:spTree>
    <p:extLst>
      <p:ext uri="{BB962C8B-B14F-4D97-AF65-F5344CB8AC3E}">
        <p14:creationId xmlns:p14="http://schemas.microsoft.com/office/powerpoint/2010/main" val="4156680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671810" y="548680"/>
            <a:ext cx="7644605" cy="657268"/>
          </a:xfrm>
        </p:spPr>
        <p:txBody>
          <a:bodyPr>
            <a:normAutofit/>
          </a:bodyPr>
          <a:lstStyle/>
          <a:p>
            <a:pPr algn="l"/>
            <a:r>
              <a:rPr lang="sl-SI" sz="2400" b="1" dirty="0">
                <a:solidFill>
                  <a:srgbClr val="C00000"/>
                </a:solidFill>
              </a:rPr>
              <a:t>Zgornji limit za nadomestilo plače v breme ZZZS za delavca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66CC2218-2287-437E-A098-C1DB2991C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Vir: ZZZS</a:t>
            </a:r>
          </a:p>
        </p:txBody>
      </p:sp>
      <p:sp>
        <p:nvSpPr>
          <p:cNvPr id="10" name="PoljeZBesedilom 9">
            <a:extLst>
              <a:ext uri="{FF2B5EF4-FFF2-40B4-BE49-F238E27FC236}">
                <a16:creationId xmlns:a16="http://schemas.microsoft.com/office/drawing/2014/main" id="{E34EDBC2-1404-4DC2-B424-A294287E7A17}"/>
              </a:ext>
            </a:extLst>
          </p:cNvPr>
          <p:cNvSpPr txBox="1"/>
          <p:nvPr/>
        </p:nvSpPr>
        <p:spPr>
          <a:xfrm>
            <a:off x="640606" y="1510063"/>
            <a:ext cx="7212557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b="0" i="0" dirty="0">
                <a:solidFill>
                  <a:srgbClr val="000000"/>
                </a:solidFill>
                <a:effectLst/>
                <a:latin typeface="+mj-lt"/>
              </a:rPr>
              <a:t>31. člen ZZVZZ: </a:t>
            </a:r>
          </a:p>
          <a:p>
            <a:r>
              <a:rPr lang="sl-SI" b="1" i="0" dirty="0">
                <a:solidFill>
                  <a:srgbClr val="000000"/>
                </a:solidFill>
                <a:effectLst/>
                <a:latin typeface="+mj-lt"/>
              </a:rPr>
              <a:t>nadomestilo ne more biti višje od plače, ki bi jo zavarovanec dobil, če bi delal.</a:t>
            </a:r>
          </a:p>
          <a:p>
            <a:endParaRPr lang="sl-SI" b="1" dirty="0">
              <a:solidFill>
                <a:srgbClr val="000000"/>
              </a:solidFill>
              <a:latin typeface="+mj-lt"/>
            </a:endParaRPr>
          </a:p>
          <a:p>
            <a:r>
              <a:rPr lang="sl-SI" sz="1800" b="0" i="0" strike="noStrike" baseline="0" dirty="0">
                <a:solidFill>
                  <a:srgbClr val="000000"/>
                </a:solidFill>
                <a:latin typeface="+mj-lt"/>
              </a:rPr>
              <a:t>Pri obračunu nadomestila v breme OZZ je potrebno plačo, ki bi jo delavec dobil če bi delal, </a:t>
            </a:r>
            <a:r>
              <a:rPr lang="sl-SI" sz="1800" b="0" i="0" u="sng" strike="noStrike" baseline="0" dirty="0">
                <a:solidFill>
                  <a:srgbClr val="000000"/>
                </a:solidFill>
                <a:latin typeface="+mj-lt"/>
              </a:rPr>
              <a:t>preračunati na uro </a:t>
            </a:r>
            <a:r>
              <a:rPr lang="sl-SI" sz="1800" b="0" i="0" strike="noStrike" baseline="0" dirty="0">
                <a:solidFill>
                  <a:srgbClr val="000000"/>
                </a:solidFill>
                <a:latin typeface="+mj-lt"/>
              </a:rPr>
              <a:t>glede na vsakokratno mesečno delovno obveznost delavca v mesecu, za katerega se obračunava nadomestilo plače </a:t>
            </a:r>
            <a:r>
              <a:rPr lang="sl-SI" sz="1800" b="0" i="0" strike="noStrike" baseline="0" dirty="0">
                <a:solidFill>
                  <a:srgbClr val="000000"/>
                </a:solidFill>
                <a:latin typeface="+mj-lt"/>
                <a:sym typeface="Wingdings" panose="05000000000000000000" pitchFamily="2" charset="2"/>
              </a:rPr>
              <a:t> urna osnova za delo, urni limit</a:t>
            </a:r>
            <a:r>
              <a:rPr lang="sl-SI" sz="1800" b="0" i="0" strike="noStrike" baseline="0" dirty="0">
                <a:solidFill>
                  <a:srgbClr val="000000"/>
                </a:solidFill>
                <a:latin typeface="+mj-lt"/>
              </a:rPr>
              <a:t> </a:t>
            </a:r>
          </a:p>
          <a:p>
            <a:endParaRPr lang="sl-SI" dirty="0">
              <a:solidFill>
                <a:srgbClr val="000000"/>
              </a:solidFill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endParaRPr lang="sl-SI" dirty="0">
              <a:solidFill>
                <a:srgbClr val="000000"/>
              </a:solidFill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endParaRPr lang="sl-SI" dirty="0">
              <a:solidFill>
                <a:srgbClr val="000000"/>
              </a:solidFill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endParaRPr lang="sl-SI" dirty="0">
              <a:solidFill>
                <a:srgbClr val="000000"/>
              </a:solidFill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endParaRPr lang="sl-SI" dirty="0">
              <a:solidFill>
                <a:srgbClr val="000000"/>
              </a:solidFill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endParaRPr lang="sl-SI" dirty="0">
              <a:solidFill>
                <a:srgbClr val="000000"/>
              </a:solidFill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72206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oge 1">
            <a:extLst>
              <a:ext uri="{FF2B5EF4-FFF2-40B4-BE49-F238E27FC236}">
                <a16:creationId xmlns:a16="http://schemas.microsoft.com/office/drawing/2014/main" id="{7FE65F43-1B4C-4704-812F-463093FBF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Vir: ZZZS</a:t>
            </a:r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97376AF8-D4FA-4A91-9F9A-657C0AF7BD0F}"/>
              </a:ext>
            </a:extLst>
          </p:cNvPr>
          <p:cNvSpPr txBox="1"/>
          <p:nvPr/>
        </p:nvSpPr>
        <p:spPr>
          <a:xfrm>
            <a:off x="425932" y="548680"/>
            <a:ext cx="839453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2000" b="1" dirty="0">
                <a:solidFill>
                  <a:srgbClr val="C00000"/>
                </a:solidFill>
              </a:rPr>
              <a:t>Zgornji limit nadomestila v breme ZZZS – DODATKI IN STIMULACIJE</a:t>
            </a:r>
            <a:endParaRPr lang="sl-SI" sz="2000" dirty="0"/>
          </a:p>
        </p:txBody>
      </p:sp>
      <p:sp>
        <p:nvSpPr>
          <p:cNvPr id="8" name="PoljeZBesedilom 7">
            <a:extLst>
              <a:ext uri="{FF2B5EF4-FFF2-40B4-BE49-F238E27FC236}">
                <a16:creationId xmlns:a16="http://schemas.microsoft.com/office/drawing/2014/main" id="{2B8E6716-6F32-4457-A1D6-46F5B4D53495}"/>
              </a:ext>
            </a:extLst>
          </p:cNvPr>
          <p:cNvSpPr txBox="1"/>
          <p:nvPr/>
        </p:nvSpPr>
        <p:spPr>
          <a:xfrm>
            <a:off x="501837" y="1098139"/>
            <a:ext cx="7632848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sl-SI" b="0" i="0" u="sng" strike="noStrike" baseline="0" dirty="0">
                <a:solidFill>
                  <a:srgbClr val="000000"/>
                </a:solidFill>
                <a:latin typeface="+mj-lt"/>
              </a:rPr>
              <a:t>SPLOŠNA PRAVILA:</a:t>
            </a:r>
          </a:p>
          <a:p>
            <a:pPr rtl="0"/>
            <a:endParaRPr lang="sl-SI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rtl="0"/>
            <a:r>
              <a:rPr lang="sl-SI" b="0" i="0" u="none" strike="noStrike" baseline="0" dirty="0">
                <a:solidFill>
                  <a:srgbClr val="000000"/>
                </a:solidFill>
                <a:latin typeface="+mj-lt"/>
              </a:rPr>
              <a:t>Pri določanju zgornjega limita je potrebno najprej ugotoviti, </a:t>
            </a:r>
            <a:r>
              <a:rPr lang="sl-SI" b="1" i="0" u="none" strike="noStrike" baseline="0" dirty="0">
                <a:solidFill>
                  <a:srgbClr val="000000"/>
                </a:solidFill>
                <a:latin typeface="+mj-lt"/>
              </a:rPr>
              <a:t>do katerih dodatkov oz. stimulacij bi bil zavarovanec upravičen, če bi delal</a:t>
            </a:r>
            <a:r>
              <a:rPr lang="sl-SI" b="0" i="0" u="none" strike="noStrike" baseline="0" dirty="0">
                <a:solidFill>
                  <a:srgbClr val="000000"/>
                </a:solidFill>
                <a:latin typeface="+mj-lt"/>
              </a:rPr>
              <a:t>. </a:t>
            </a:r>
          </a:p>
          <a:p>
            <a:pPr rtl="0"/>
            <a:endParaRPr lang="sl-SI" dirty="0">
              <a:solidFill>
                <a:srgbClr val="000000"/>
              </a:solidFill>
              <a:latin typeface="+mj-lt"/>
            </a:endParaRPr>
          </a:p>
          <a:p>
            <a:pPr rtl="0"/>
            <a:r>
              <a:rPr lang="sl-SI" b="1" i="0" u="none" strike="noStrike" baseline="0" dirty="0">
                <a:solidFill>
                  <a:srgbClr val="000000"/>
                </a:solidFill>
                <a:latin typeface="+mj-lt"/>
              </a:rPr>
              <a:t>Če zavarovanec v mesecu, za katerega se obračunava nadomestilo, zagotovo ne bi prejel dodatkov oz. stimulacije, se le-ti ne upoštevajo v zgornji limit.</a:t>
            </a:r>
            <a:r>
              <a:rPr lang="sl-SI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</a:p>
          <a:p>
            <a:pPr rtl="0"/>
            <a:endParaRPr lang="sl-SI" dirty="0">
              <a:solidFill>
                <a:srgbClr val="000000"/>
              </a:solidFill>
              <a:latin typeface="+mj-lt"/>
            </a:endParaRPr>
          </a:p>
          <a:p>
            <a:pPr rtl="0"/>
            <a:r>
              <a:rPr lang="sl-SI" b="0" i="0" u="none" strike="noStrike" baseline="0" dirty="0">
                <a:solidFill>
                  <a:srgbClr val="000000"/>
                </a:solidFill>
                <a:latin typeface="+mj-lt"/>
              </a:rPr>
              <a:t>Dodatki in stimulacija, za katere je bilo ugotovljeno, da bi jih zavarovanec prejel, če bi delal, se upoštevajo </a:t>
            </a:r>
            <a:r>
              <a:rPr lang="sl-SI" b="1" i="0" u="none" strike="noStrike" baseline="0" dirty="0">
                <a:solidFill>
                  <a:srgbClr val="000000"/>
                </a:solidFill>
                <a:latin typeface="+mj-lt"/>
              </a:rPr>
              <a:t>v višini,</a:t>
            </a:r>
            <a:r>
              <a:rPr lang="sl-SI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sl-SI" b="1" i="0" u="none" strike="noStrike" baseline="0" dirty="0">
                <a:solidFill>
                  <a:srgbClr val="000000"/>
                </a:solidFill>
                <a:latin typeface="+mj-lt"/>
              </a:rPr>
              <a:t>ki jo je/bi jo zavarovanec prejel za mesec, za katero se obračunava nadomestilo.</a:t>
            </a:r>
            <a:r>
              <a:rPr lang="sl-SI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</a:p>
          <a:p>
            <a:pPr rtl="0"/>
            <a:endParaRPr lang="sl-SI" dirty="0">
              <a:solidFill>
                <a:srgbClr val="000000"/>
              </a:solidFill>
              <a:latin typeface="+mj-lt"/>
            </a:endParaRPr>
          </a:p>
          <a:p>
            <a:pPr rtl="0"/>
            <a:r>
              <a:rPr lang="sl-SI" b="0" i="0" u="none" strike="noStrike" baseline="0" dirty="0">
                <a:solidFill>
                  <a:srgbClr val="000000"/>
                </a:solidFill>
                <a:latin typeface="+mj-lt"/>
              </a:rPr>
              <a:t>Šele v primeru, </a:t>
            </a:r>
            <a:r>
              <a:rPr lang="sl-SI" b="1" i="0" u="none" strike="noStrike" baseline="0" dirty="0">
                <a:solidFill>
                  <a:srgbClr val="000000"/>
                </a:solidFill>
                <a:latin typeface="+mj-lt"/>
              </a:rPr>
              <a:t>če višine na tak način ni mogoče ugotoviti, se upošteva povprečna višina dodatka ali stimulacije iz leta osnove.</a:t>
            </a:r>
          </a:p>
          <a:p>
            <a:pPr rtl="0"/>
            <a:endParaRPr lang="sl-SI" b="1" dirty="0">
              <a:solidFill>
                <a:srgbClr val="000000"/>
              </a:solidFill>
              <a:latin typeface="+mj-lt"/>
            </a:endParaRPr>
          </a:p>
          <a:p>
            <a:r>
              <a:rPr lang="sl-SI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zgornji limit se </a:t>
            </a:r>
            <a:r>
              <a:rPr lang="sl-SI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 upoštevajo stimulacije in dodatki, ki jih je podjetje izplačevalo v letu osnove, v mesecu, za katerega se izvaja obračun nadomestila plače, pa jih podjetje ne izplačuje več.</a:t>
            </a:r>
            <a:r>
              <a:rPr lang="sl-SI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Zavarovanec navedenih dodatkov namreč ne bi prejel, če bi delal.</a:t>
            </a:r>
          </a:p>
          <a:p>
            <a:pPr rtl="0"/>
            <a:endParaRPr lang="sl-SI" b="1" i="0" u="none" strike="noStrike" baseline="0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41566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oge 1">
            <a:extLst>
              <a:ext uri="{FF2B5EF4-FFF2-40B4-BE49-F238E27FC236}">
                <a16:creationId xmlns:a16="http://schemas.microsoft.com/office/drawing/2014/main" id="{2D8079AD-9D3C-4C80-9EAF-7D327C537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Vir: ZZZS</a:t>
            </a:r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9850B1EC-2CC2-4E6B-BDEE-E0F7EBC04ACB}"/>
              </a:ext>
            </a:extLst>
          </p:cNvPr>
          <p:cNvSpPr txBox="1"/>
          <p:nvPr/>
        </p:nvSpPr>
        <p:spPr>
          <a:xfrm>
            <a:off x="395536" y="332656"/>
            <a:ext cx="784887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2000" b="1" dirty="0">
                <a:solidFill>
                  <a:srgbClr val="C00000"/>
                </a:solidFill>
              </a:rPr>
              <a:t>Zgornji limit nadomestila v breme ZZZS – DODATEK ZA DELOVNO DOBO in  DODATEK ZA STALNOST</a:t>
            </a:r>
            <a:endParaRPr lang="sl-SI" sz="2000" dirty="0"/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E71CF100-E228-430D-B612-C5BBE11BE542}"/>
              </a:ext>
            </a:extLst>
          </p:cNvPr>
          <p:cNvSpPr txBox="1"/>
          <p:nvPr/>
        </p:nvSpPr>
        <p:spPr>
          <a:xfrm>
            <a:off x="323528" y="1052736"/>
            <a:ext cx="8496944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endParaRPr lang="sl-SI" sz="16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0"/>
            <a:endParaRPr lang="sl-SI" sz="16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sl-SI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dodatek za delovno dobo</a:t>
            </a:r>
            <a:r>
              <a:rPr lang="sl-SI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(dodatek, odvisen od celotne delovne dobe) in 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sl-SI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dodatek na stalnost</a:t>
            </a:r>
            <a:r>
              <a:rPr lang="sl-SI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(dodatek, odvisen od delovne dobe pri delodajalcu, ki izplačuje nadomestilo) </a:t>
            </a:r>
          </a:p>
          <a:p>
            <a:pPr rtl="0"/>
            <a:r>
              <a:rPr lang="sl-SI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rtl="0"/>
            <a:r>
              <a:rPr lang="sl-SI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  dodatka, do izplačila katerih bi bil zavarovanec zagotovo upravičen, če bi delal (fiksna dodatka), zato </a:t>
            </a:r>
          </a:p>
          <a:p>
            <a:pPr rtl="0"/>
            <a:endParaRPr lang="sl-SI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0"/>
            <a:r>
              <a:rPr lang="sl-SI" b="0" i="0" u="sng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upoštevata pri izračunu zgornjega limita</a:t>
            </a:r>
            <a:r>
              <a:rPr lang="sl-SI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Gre za dodatka, katerih višina je znana za mesec obračuna nadomestila, zato se upoštevata </a:t>
            </a:r>
            <a:r>
              <a:rPr lang="sl-SI" b="0" i="0" u="sng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višini, izračunani za mesec obračuna nadomestila</a:t>
            </a:r>
            <a:r>
              <a:rPr lang="sl-SI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in ne v povprečni višini iz leta osnove.</a:t>
            </a:r>
          </a:p>
          <a:p>
            <a:pPr rtl="0"/>
            <a:endParaRPr lang="sl-SI" sz="16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839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oge 1">
            <a:extLst>
              <a:ext uri="{FF2B5EF4-FFF2-40B4-BE49-F238E27FC236}">
                <a16:creationId xmlns:a16="http://schemas.microsoft.com/office/drawing/2014/main" id="{2D8079AD-9D3C-4C80-9EAF-7D327C537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Vir: ZZZS</a:t>
            </a:r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9850B1EC-2CC2-4E6B-BDEE-E0F7EBC04ACB}"/>
              </a:ext>
            </a:extLst>
          </p:cNvPr>
          <p:cNvSpPr txBox="1"/>
          <p:nvPr/>
        </p:nvSpPr>
        <p:spPr>
          <a:xfrm>
            <a:off x="467544" y="420039"/>
            <a:ext cx="784887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2000" b="1" dirty="0">
                <a:solidFill>
                  <a:srgbClr val="C00000"/>
                </a:solidFill>
              </a:rPr>
              <a:t>Zgornji limit nadomestila v breme ZZZS – OSEBNA, POSLOVNA IN IZREDNA STIMULACIJA</a:t>
            </a:r>
            <a:endParaRPr lang="sl-SI" sz="2000" dirty="0"/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E71CF100-E228-430D-B612-C5BBE11BE542}"/>
              </a:ext>
            </a:extLst>
          </p:cNvPr>
          <p:cNvSpPr txBox="1"/>
          <p:nvPr/>
        </p:nvSpPr>
        <p:spPr>
          <a:xfrm>
            <a:off x="376043" y="1384872"/>
            <a:ext cx="8496944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endParaRPr lang="sl-SI" sz="16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sl-SI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sl-SI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sebna, 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sl-SI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poslovna in 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sl-SI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izredna stimulacija</a:t>
            </a:r>
            <a:r>
              <a:rPr lang="sl-SI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 rtl="0"/>
            <a:r>
              <a:rPr lang="sl-SI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upošteva v zgornji limit, če jo podjetje izplačuje v mesecu, za katerega se obračunava nadomestilo, in sicer v višini, </a:t>
            </a:r>
            <a:r>
              <a:rPr lang="sl-SI" b="0" i="0" u="sng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 jo je/bi jo zavarovanec prejel za mesec </a:t>
            </a:r>
            <a:r>
              <a:rPr lang="sl-SI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 katero se obračunava nadomestilo. </a:t>
            </a:r>
          </a:p>
          <a:p>
            <a:pPr rtl="0"/>
            <a:endParaRPr lang="sl-SI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0"/>
            <a:r>
              <a:rPr lang="sl-SI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Šele v primeru, </a:t>
            </a:r>
            <a:r>
              <a:rPr lang="sl-SI" b="0" i="0" u="sng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če višine na tak način ni mogoče ugotoviti, se upošteva povprečna višina stimulacije iz leta osnove,</a:t>
            </a:r>
            <a:r>
              <a:rPr lang="sl-SI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ne pa stimulacija, ki jo je delavec prejel v mesecu pred nastopom zadržanosti od dela (v tem primeru bi bil lahko delavec oškodovan ali obogaten, saj bi lahko v tem mesecu glede na ostale mesece prejel sorazmerno višje ali nižje izplačilo glede na ostale).</a:t>
            </a:r>
          </a:p>
          <a:p>
            <a:pPr rtl="0"/>
            <a:endParaRPr lang="sl-SI" sz="16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0"/>
            <a:endParaRPr lang="sl-SI" sz="16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730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oge 1">
            <a:extLst>
              <a:ext uri="{FF2B5EF4-FFF2-40B4-BE49-F238E27FC236}">
                <a16:creationId xmlns:a16="http://schemas.microsoft.com/office/drawing/2014/main" id="{2D8079AD-9D3C-4C80-9EAF-7D327C537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Vir: ZZZS</a:t>
            </a:r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9850B1EC-2CC2-4E6B-BDEE-E0F7EBC04ACB}"/>
              </a:ext>
            </a:extLst>
          </p:cNvPr>
          <p:cNvSpPr txBox="1"/>
          <p:nvPr/>
        </p:nvSpPr>
        <p:spPr>
          <a:xfrm>
            <a:off x="503548" y="476672"/>
            <a:ext cx="78488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2000" b="1" dirty="0">
                <a:solidFill>
                  <a:srgbClr val="C00000"/>
                </a:solidFill>
              </a:rPr>
              <a:t>Zgornji limit nadomestila v breme ZZZS – NADURE</a:t>
            </a:r>
            <a:endParaRPr lang="sl-SI" sz="2000" dirty="0"/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E71CF100-E228-430D-B612-C5BBE11BE542}"/>
              </a:ext>
            </a:extLst>
          </p:cNvPr>
          <p:cNvSpPr txBox="1"/>
          <p:nvPr/>
        </p:nvSpPr>
        <p:spPr>
          <a:xfrm>
            <a:off x="503548" y="1052736"/>
            <a:ext cx="8136904" cy="25237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endParaRPr lang="sl-SI" sz="16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0"/>
            <a:endParaRPr lang="sl-SI" sz="16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0"/>
            <a:r>
              <a:rPr lang="sl-SI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Plačilo za nadure in nadure</a:t>
            </a:r>
            <a:r>
              <a:rPr lang="sl-SI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b="0" i="0" u="sng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ne upoštevajo pri zgornjem limitu</a:t>
            </a:r>
            <a:r>
              <a:rPr lang="sl-SI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</a:p>
          <a:p>
            <a:pPr rtl="0"/>
            <a:endParaRPr lang="sl-SI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rtl="0"/>
            <a:r>
              <a:rPr lang="sl-SI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saj gre pri navedenem dodatku za izreden, kratkoročen dodatek, upravičenosti do katerega ni mogoče predvideti, tako ne njegovega časovnega obsega kot tudi ne njegove višine.</a:t>
            </a:r>
          </a:p>
          <a:p>
            <a:pPr algn="just" rtl="0"/>
            <a:endParaRPr lang="sl-SI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rtl="0"/>
            <a:endParaRPr lang="sl-SI" b="0" i="0" u="none" strike="noStrike" baseline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602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oge 1">
            <a:extLst>
              <a:ext uri="{FF2B5EF4-FFF2-40B4-BE49-F238E27FC236}">
                <a16:creationId xmlns:a16="http://schemas.microsoft.com/office/drawing/2014/main" id="{2D8079AD-9D3C-4C80-9EAF-7D327C537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Vir: ZZZS</a:t>
            </a:r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9850B1EC-2CC2-4E6B-BDEE-E0F7EBC04ACB}"/>
              </a:ext>
            </a:extLst>
          </p:cNvPr>
          <p:cNvSpPr txBox="1"/>
          <p:nvPr/>
        </p:nvSpPr>
        <p:spPr>
          <a:xfrm>
            <a:off x="503548" y="260648"/>
            <a:ext cx="78488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2000" b="1" dirty="0">
                <a:solidFill>
                  <a:srgbClr val="C00000"/>
                </a:solidFill>
              </a:rPr>
              <a:t>Zgornji limit nadomestila v breme ZZZS – MINIMALNA PLAČA</a:t>
            </a:r>
            <a:endParaRPr lang="sl-SI" sz="2000" dirty="0"/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E71CF100-E228-430D-B612-C5BBE11BE542}"/>
              </a:ext>
            </a:extLst>
          </p:cNvPr>
          <p:cNvSpPr txBox="1"/>
          <p:nvPr/>
        </p:nvSpPr>
        <p:spPr>
          <a:xfrm>
            <a:off x="413538" y="869072"/>
            <a:ext cx="8316924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pl-PL" sz="1450" b="0" i="0" u="none" strike="noStrike" baseline="0" dirty="0">
                <a:solidFill>
                  <a:srgbClr val="000000"/>
                </a:solidFill>
              </a:rPr>
              <a:t>V 2. členu Zakona o minimalni plači: </a:t>
            </a:r>
            <a:r>
              <a:rPr lang="pl-PL" sz="1450" b="0" i="0" u="none" strike="noStrike" baseline="0" dirty="0">
                <a:solidFill>
                  <a:srgbClr val="0000FF"/>
                </a:solidFill>
                <a:hlinkClick r:id="rId2"/>
              </a:rPr>
              <a:t>http://pisrs.si/Pis.web/pregledPredpisa?id=ZAKO5861</a:t>
            </a:r>
            <a:r>
              <a:rPr lang="pl-PL" sz="1450" b="0" i="0" u="none" strike="noStrike" baseline="0" dirty="0">
                <a:solidFill>
                  <a:srgbClr val="000000"/>
                </a:solidFill>
                <a:hlinkClick r:id="rId2"/>
              </a:rPr>
              <a:t> </a:t>
            </a:r>
          </a:p>
          <a:p>
            <a:pPr rtl="0"/>
            <a:r>
              <a:rPr lang="sl-SI" sz="1450" b="0" i="0" u="none" strike="noStrike" baseline="0" dirty="0">
                <a:solidFill>
                  <a:srgbClr val="000000"/>
                </a:solidFill>
              </a:rPr>
              <a:t>je določeno, da ima delavec, ki pri delodajalcu v RS dela poln delovni čas, pravico do plačila za opravljeno delo najmanj v višini minimalne plače, določene v skladu s tem zakonom. Minimalna plača pa je mesečna plača za delo, opravljeno v polnem delovnem času. Dodatki, določeni z zakoni in drugimi predpisi ter s kolektivnimi pogodbami, del plače za delovno uspešnost in plačilo za poslovno uspešnost, dogovorjeno s kolektivno pogodbo ali pogodbo o zaposlitvi, se ne vštevajo v minimalno plačo.</a:t>
            </a:r>
          </a:p>
          <a:p>
            <a:pPr rtl="0"/>
            <a:endParaRPr lang="sl-SI" sz="1450" b="0" i="0" u="none" strike="noStrike" baseline="0" dirty="0">
              <a:solidFill>
                <a:srgbClr val="000000"/>
              </a:solidFill>
            </a:endParaRPr>
          </a:p>
          <a:p>
            <a:pPr rtl="0"/>
            <a:r>
              <a:rPr lang="sl-SI" sz="1450" b="0" i="0" u="none" strike="noStrike" baseline="0" dirty="0">
                <a:solidFill>
                  <a:srgbClr val="000000"/>
                </a:solidFill>
              </a:rPr>
              <a:t>Osnovne bruto plače v pogodbi o zaposlitvi so včasih nižje od bruto minimalne plače, večinoma zaradi plačnih razredov, ki jih določajo kolektivne pogodbe ali interni akti podjetja. </a:t>
            </a:r>
            <a:r>
              <a:rPr lang="sl-SI" sz="1450" b="0" i="0" u="sng" strike="noStrike" baseline="0" dirty="0">
                <a:solidFill>
                  <a:srgbClr val="000000"/>
                </a:solidFill>
              </a:rPr>
              <a:t>Ne glede na osnovo plačo v pogodbi o zaposlitvi, pa mora delavec prejeti vsaj minimalno plačo.</a:t>
            </a:r>
          </a:p>
          <a:p>
            <a:pPr rtl="0"/>
            <a:endParaRPr lang="sl-SI" sz="1450" b="0" i="0" u="none" strike="noStrike" baseline="0" dirty="0">
              <a:solidFill>
                <a:srgbClr val="000000"/>
              </a:solidFill>
            </a:endParaRPr>
          </a:p>
          <a:p>
            <a:r>
              <a:rPr lang="sl-SI" sz="1450" b="0" i="0" strike="noStrike" baseline="0" dirty="0">
                <a:solidFill>
                  <a:srgbClr val="000000"/>
                </a:solidFill>
              </a:rPr>
              <a:t>Glede na navedeno velja, da zgornji limit za obračun nadomestila v breme obveznega zdravstvenega zavarovanja, torej '</a:t>
            </a:r>
            <a:r>
              <a:rPr lang="sl-SI" sz="1450" b="0" i="0" u="sng" strike="noStrike" baseline="0" dirty="0">
                <a:solidFill>
                  <a:srgbClr val="000000"/>
                </a:solidFill>
              </a:rPr>
              <a:t>'plača, ki bi jo delavec dobil, če bi delal'', ne more biti nižja od veljavne minimalne plače </a:t>
            </a:r>
            <a:r>
              <a:rPr lang="sl-SI" sz="1450" b="0" i="0" strike="noStrike" baseline="0" dirty="0">
                <a:solidFill>
                  <a:srgbClr val="000000"/>
                </a:solidFill>
              </a:rPr>
              <a:t>za določeni mesec zadržanosti oz. leto zadržanosti (v primeru polne delovne obveze) oz. od sorazmernega dela veljavne minimalne plače (če je krajša delovna obveznost). </a:t>
            </a:r>
            <a:r>
              <a:rPr lang="sl-SI" sz="1450" b="0" i="0" u="sng" strike="noStrike" baseline="0" dirty="0">
                <a:solidFill>
                  <a:srgbClr val="000000"/>
                </a:solidFill>
              </a:rPr>
              <a:t>Navedeno ne velja za delavce, ki so vključeni v javna dela (zavarovalna podlaga 034)</a:t>
            </a:r>
            <a:endParaRPr lang="sl-SI" sz="1450" b="0" i="0" u="sng" strike="noStrike" baseline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0"/>
            <a:endParaRPr lang="sl-SI" sz="1450" b="0" i="0" u="none" strike="noStrike" baseline="0" dirty="0">
              <a:solidFill>
                <a:srgbClr val="FF0000"/>
              </a:solidFill>
            </a:endParaRPr>
          </a:p>
          <a:p>
            <a:pPr rtl="0"/>
            <a:r>
              <a:rPr lang="sl-SI" sz="1450" b="0" i="0" u="sng" strike="noStrike" baseline="0" dirty="0"/>
              <a:t>Za delavca, ki ni vključen v javna dela </a:t>
            </a:r>
            <a:r>
              <a:rPr lang="sl-SI" sz="1450" b="0" i="0" u="none" strike="noStrike" baseline="0" dirty="0"/>
              <a:t>(zavarovalna podlaga 034) velja, da njegov na uro preračunan zgornji limit oziroma </a:t>
            </a:r>
            <a:r>
              <a:rPr lang="sl-SI" sz="1450" b="0" i="0" u="sng" strike="noStrike" baseline="0" dirty="0"/>
              <a:t>na uro preračunana plača, ki bi jo dobil, če bi delal, ne sme biti nižja od na uro preračunane minimalne plače, veljavne za mesec zadržanosti</a:t>
            </a:r>
            <a:r>
              <a:rPr lang="sl-SI" sz="1450" b="0" i="0" u="none" strike="noStrike" baseline="0" dirty="0"/>
              <a:t>. Pri </a:t>
            </a:r>
            <a:r>
              <a:rPr lang="sl-SI" sz="1450" b="1" i="0" u="none" strike="noStrike" baseline="0" dirty="0"/>
              <a:t>preračunu na uro </a:t>
            </a:r>
            <a:r>
              <a:rPr lang="sl-SI" sz="1450" b="0" i="0" u="none" strike="noStrike" baseline="0" dirty="0"/>
              <a:t>se uporabi:</a:t>
            </a:r>
          </a:p>
          <a:p>
            <a:pPr rtl="0">
              <a:buSzPts val="1100"/>
              <a:buFont typeface="Symbol" panose="05050102010706020507" pitchFamily="18" charset="2"/>
              <a:buChar char="·"/>
            </a:pPr>
            <a:r>
              <a:rPr lang="sl-SI" sz="1450" b="0" i="0" u="none" strike="noStrike" baseline="0" dirty="0"/>
              <a:t> pri dejanskem obračunu celomesečna dejanska delovna obveznost za delodajalca, poslovno enoto oziroma skupino delavcev, ki je navedena na zahtevku za refundacijo za dejanski obračun,</a:t>
            </a:r>
          </a:p>
          <a:p>
            <a:pPr rtl="0">
              <a:buSzPts val="1100"/>
              <a:buFont typeface="Symbol" panose="05050102010706020507" pitchFamily="18" charset="2"/>
              <a:buChar char="·"/>
            </a:pPr>
            <a:r>
              <a:rPr lang="sl-SI" sz="1450" b="0" i="0" u="none" strike="noStrike" baseline="0" dirty="0"/>
              <a:t> pri fiksnem obračunu pa celomesečna povprečna delovna obveznost za delodajalca, poslovno enoto oziroma skupino delavcev, ki je navedena na zahtevku za refundacijo za fiksni obračun.</a:t>
            </a:r>
            <a:endParaRPr lang="sl-SI" sz="1450" b="0" i="0" strike="noStrike" baseline="0" dirty="0"/>
          </a:p>
        </p:txBody>
      </p:sp>
    </p:spTree>
    <p:extLst>
      <p:ext uri="{BB962C8B-B14F-4D97-AF65-F5344CB8AC3E}">
        <p14:creationId xmlns:p14="http://schemas.microsoft.com/office/powerpoint/2010/main" val="2086490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oge 1">
            <a:extLst>
              <a:ext uri="{FF2B5EF4-FFF2-40B4-BE49-F238E27FC236}">
                <a16:creationId xmlns:a16="http://schemas.microsoft.com/office/drawing/2014/main" id="{2D8079AD-9D3C-4C80-9EAF-7D327C537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Vir: ZZZS</a:t>
            </a:r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9850B1EC-2CC2-4E6B-BDEE-E0F7EBC04ACB}"/>
              </a:ext>
            </a:extLst>
          </p:cNvPr>
          <p:cNvSpPr txBox="1"/>
          <p:nvPr/>
        </p:nvSpPr>
        <p:spPr>
          <a:xfrm>
            <a:off x="503548" y="476672"/>
            <a:ext cx="78488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2000" b="1" dirty="0">
                <a:solidFill>
                  <a:srgbClr val="C00000"/>
                </a:solidFill>
              </a:rPr>
              <a:t>ZIUZDS</a:t>
            </a:r>
            <a:endParaRPr lang="sl-SI" sz="2000" dirty="0"/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E71CF100-E228-430D-B612-C5BBE11BE542}"/>
              </a:ext>
            </a:extLst>
          </p:cNvPr>
          <p:cNvSpPr txBox="1"/>
          <p:nvPr/>
        </p:nvSpPr>
        <p:spPr>
          <a:xfrm>
            <a:off x="503548" y="1052736"/>
            <a:ext cx="813690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sl-SI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 glede na višino zgornjega limita oz. urne osnove za delo, se od vključno obračuna za 01 2024 dalje se pri obračunu nadomestila v breme ZZZS upošteva še 3. odstavek 34. člena ZIUZDS, ki določa </a:t>
            </a:r>
            <a:r>
              <a:rPr lang="sl-SI" sz="1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najvišje nadomestilo.</a:t>
            </a:r>
          </a:p>
          <a:p>
            <a:pPr rtl="0"/>
            <a:endParaRPr lang="sl-SI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2400"/>
              </a:spcBef>
            </a:pPr>
            <a:r>
              <a:rPr lang="sl-SI" sz="1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34. člen ZIUZDS</a:t>
            </a:r>
          </a:p>
          <a:p>
            <a:pPr algn="ctr"/>
            <a:r>
              <a:rPr lang="sl-SI" sz="1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(osnova za nadomestilo)</a:t>
            </a:r>
          </a:p>
          <a:p>
            <a:pPr indent="648335" algn="just">
              <a:spcBef>
                <a:spcPts val="1200"/>
              </a:spcBef>
            </a:pPr>
            <a:r>
              <a:rPr lang="sl-SI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(3) Ne glede na tretji stavek sedmega odstavka 31. člena ZZVZZ </a:t>
            </a:r>
            <a:r>
              <a:rPr lang="sl-SI" sz="1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nadomestilo ne more biti višje od </a:t>
            </a:r>
            <a:r>
              <a:rPr lang="sl-SI" sz="14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dvainpolkratnika</a:t>
            </a:r>
            <a:r>
              <a:rPr lang="sl-SI" sz="1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zadnje znane povprečne mesečne bruto plače </a:t>
            </a:r>
            <a:r>
              <a:rPr lang="sl-SI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 Republiki Sloveniji, kot jo ugotovi Statistični urad Republike Slovenije.</a:t>
            </a:r>
          </a:p>
          <a:p>
            <a:pPr indent="648335" algn="just">
              <a:spcBef>
                <a:spcPts val="1200"/>
              </a:spcBef>
            </a:pPr>
            <a:endParaRPr lang="sl-SI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648335" algn="just">
              <a:spcBef>
                <a:spcPts val="1200"/>
              </a:spcBef>
            </a:pPr>
            <a:endParaRPr lang="sl-SI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endParaRPr lang="sl-SI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rtl="0"/>
            <a:endParaRPr lang="sl-SI" b="0" i="0" u="none" strike="noStrike" baseline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34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2194</TotalTime>
  <Words>1047</Words>
  <Application>Microsoft Office PowerPoint</Application>
  <PresentationFormat>Diaprojekcija na zaslonu (4:3)</PresentationFormat>
  <Paragraphs>73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2" baseType="lpstr">
      <vt:lpstr>Arial</vt:lpstr>
      <vt:lpstr>Calibri</vt:lpstr>
      <vt:lpstr>Symbol</vt:lpstr>
      <vt:lpstr>Officeova tema</vt:lpstr>
      <vt:lpstr>Določitev zgornjega limita  - urne osnove za delo -</vt:lpstr>
      <vt:lpstr>Zgornji limit za nadomestilo plače v breme ZZZS za delavca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>ZZZS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 ZA NADOMESTILA V BREME OZZ</dc:title>
  <dc:creator>Martina Copot</dc:creator>
  <cp:lastModifiedBy>Tatjana Herjavec</cp:lastModifiedBy>
  <cp:revision>70</cp:revision>
  <dcterms:created xsi:type="dcterms:W3CDTF">2017-09-14T10:04:49Z</dcterms:created>
  <dcterms:modified xsi:type="dcterms:W3CDTF">2024-03-27T06:27:35Z</dcterms:modified>
</cp:coreProperties>
</file>